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8"/>
  </p:notesMasterIdLst>
  <p:sldIdLst>
    <p:sldId id="800" r:id="rId2"/>
    <p:sldId id="790" r:id="rId3"/>
    <p:sldId id="792" r:id="rId4"/>
    <p:sldId id="793" r:id="rId5"/>
    <p:sldId id="794" r:id="rId6"/>
    <p:sldId id="795" r:id="rId7"/>
    <p:sldId id="796" r:id="rId8"/>
    <p:sldId id="797" r:id="rId9"/>
    <p:sldId id="799" r:id="rId10"/>
    <p:sldId id="802" r:id="rId11"/>
    <p:sldId id="803" r:id="rId12"/>
    <p:sldId id="804" r:id="rId13"/>
    <p:sldId id="805" r:id="rId14"/>
    <p:sldId id="806" r:id="rId15"/>
    <p:sldId id="807" r:id="rId16"/>
    <p:sldId id="808" r:id="rId17"/>
  </p:sldIdLst>
  <p:sldSz cx="12801600" cy="9601200" type="A3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6544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308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962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6168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2713" algn="l" defTabSz="913083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39251" algn="l" defTabSz="913083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195793" algn="l" defTabSz="913083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2337" algn="l" defTabSz="913083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6699"/>
    <a:srgbClr val="0066FF"/>
    <a:srgbClr val="009900"/>
    <a:srgbClr val="CC3300"/>
    <a:srgbClr val="CC0000"/>
    <a:srgbClr val="FF3399"/>
    <a:srgbClr val="FFFF99"/>
    <a:srgbClr val="FF9900"/>
    <a:srgbClr val="FFFF6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98" autoAdjust="0"/>
    <p:restoredTop sz="95878" autoAdjust="0"/>
  </p:normalViewPr>
  <p:slideViewPr>
    <p:cSldViewPr>
      <p:cViewPr>
        <p:scale>
          <a:sx n="66" d="100"/>
          <a:sy n="66" d="100"/>
        </p:scale>
        <p:origin x="-1164" y="0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76" y="-96"/>
      </p:cViewPr>
      <p:guideLst>
        <p:guide orient="horz" pos="3110"/>
        <p:guide pos="212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382" cy="49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731" y="0"/>
            <a:ext cx="2920782" cy="49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553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5011" y="4688806"/>
            <a:ext cx="5393690" cy="444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7611"/>
            <a:ext cx="2922382" cy="49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731" y="9377611"/>
            <a:ext cx="2920782" cy="49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57AF7AE-F339-4611-9EB2-A83006B4C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1pPr>
    <a:lvl2pPr marL="4565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2pPr>
    <a:lvl3pPr marL="91308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3pPr>
    <a:lvl4pPr marL="1369627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4pPr>
    <a:lvl5pPr marL="182616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5pPr>
    <a:lvl6pPr marL="2282713" algn="l" defTabSz="9130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39251" algn="l" defTabSz="9130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5793" algn="l" defTabSz="9130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2337" algn="l" defTabSz="91308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615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6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5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4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3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2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FB0C-30FA-479E-A620-DDF1457B06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44264-1E2C-4F92-9C66-EFBCE0004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40" y="6169680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40" y="4069404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07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815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723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63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54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449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357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26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E4475-8058-4866-8D4E-802C8D7D6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5674" y="3135950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67800" y="3135950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C06A4-FA48-406D-9E8F-DF9357D40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3" y="2149161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079" indent="0">
              <a:buNone/>
              <a:defRPr sz="2800" b="1"/>
            </a:lvl2pPr>
            <a:lvl3pPr marL="1278158" indent="0">
              <a:buNone/>
              <a:defRPr sz="2500" b="1"/>
            </a:lvl3pPr>
            <a:lvl4pPr marL="1917238" indent="0">
              <a:buNone/>
              <a:defRPr sz="2200" b="1"/>
            </a:lvl4pPr>
            <a:lvl5pPr marL="2556322" indent="0">
              <a:buNone/>
              <a:defRPr sz="2200" b="1"/>
            </a:lvl5pPr>
            <a:lvl6pPr marL="3195409" indent="0">
              <a:buNone/>
              <a:defRPr sz="2200" b="1"/>
            </a:lvl6pPr>
            <a:lvl7pPr marL="3834492" indent="0">
              <a:buNone/>
              <a:defRPr sz="2200" b="1"/>
            </a:lvl7pPr>
            <a:lvl8pPr marL="4473575" indent="0">
              <a:buNone/>
              <a:defRPr sz="2200" b="1"/>
            </a:lvl8pPr>
            <a:lvl9pPr marL="5112659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3" y="3044828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55" y="2149161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079" indent="0">
              <a:buNone/>
              <a:defRPr sz="2800" b="1"/>
            </a:lvl2pPr>
            <a:lvl3pPr marL="1278158" indent="0">
              <a:buNone/>
              <a:defRPr sz="2500" b="1"/>
            </a:lvl3pPr>
            <a:lvl4pPr marL="1917238" indent="0">
              <a:buNone/>
              <a:defRPr sz="2200" b="1"/>
            </a:lvl4pPr>
            <a:lvl5pPr marL="2556322" indent="0">
              <a:buNone/>
              <a:defRPr sz="2200" b="1"/>
            </a:lvl5pPr>
            <a:lvl6pPr marL="3195409" indent="0">
              <a:buNone/>
              <a:defRPr sz="2200" b="1"/>
            </a:lvl6pPr>
            <a:lvl7pPr marL="3834492" indent="0">
              <a:buNone/>
              <a:defRPr sz="2200" b="1"/>
            </a:lvl7pPr>
            <a:lvl8pPr marL="4473575" indent="0">
              <a:buNone/>
              <a:defRPr sz="2200" b="1"/>
            </a:lvl8pPr>
            <a:lvl9pPr marL="5112659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55" y="3044828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92843-7CD7-44CE-B46E-B78D19549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1CC29-E411-431F-AE60-4EFB5B0FF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8E1C5-B80E-4E83-87BB-F7F2FD02F6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3" y="382270"/>
            <a:ext cx="4211640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86" y="382276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3" y="2009145"/>
            <a:ext cx="4211640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9079" indent="0">
              <a:buNone/>
              <a:defRPr sz="1700"/>
            </a:lvl2pPr>
            <a:lvl3pPr marL="1278158" indent="0">
              <a:buNone/>
              <a:defRPr sz="1400"/>
            </a:lvl3pPr>
            <a:lvl4pPr marL="1917238" indent="0">
              <a:buNone/>
              <a:defRPr sz="1300"/>
            </a:lvl4pPr>
            <a:lvl5pPr marL="2556322" indent="0">
              <a:buNone/>
              <a:defRPr sz="1300"/>
            </a:lvl5pPr>
            <a:lvl6pPr marL="3195409" indent="0">
              <a:buNone/>
              <a:defRPr sz="1300"/>
            </a:lvl6pPr>
            <a:lvl7pPr marL="3834492" indent="0">
              <a:buNone/>
              <a:defRPr sz="1300"/>
            </a:lvl7pPr>
            <a:lvl8pPr marL="4473575" indent="0">
              <a:buNone/>
              <a:defRPr sz="1300"/>
            </a:lvl8pPr>
            <a:lvl9pPr marL="511265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FD791-226B-4E9F-A38B-ABE6EE838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3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39079" indent="0">
              <a:buNone/>
              <a:defRPr sz="3900"/>
            </a:lvl2pPr>
            <a:lvl3pPr marL="1278158" indent="0">
              <a:buNone/>
              <a:defRPr sz="3400"/>
            </a:lvl3pPr>
            <a:lvl4pPr marL="1917238" indent="0">
              <a:buNone/>
              <a:defRPr sz="2800"/>
            </a:lvl4pPr>
            <a:lvl5pPr marL="2556322" indent="0">
              <a:buNone/>
              <a:defRPr sz="2800"/>
            </a:lvl5pPr>
            <a:lvl6pPr marL="3195409" indent="0">
              <a:buNone/>
              <a:defRPr sz="2800"/>
            </a:lvl6pPr>
            <a:lvl7pPr marL="3834492" indent="0">
              <a:buNone/>
              <a:defRPr sz="2800"/>
            </a:lvl7pPr>
            <a:lvl8pPr marL="4473575" indent="0">
              <a:buNone/>
              <a:defRPr sz="2800"/>
            </a:lvl8pPr>
            <a:lvl9pPr marL="5112659" indent="0">
              <a:buNone/>
              <a:defRPr sz="2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6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9079" indent="0">
              <a:buNone/>
              <a:defRPr sz="1700"/>
            </a:lvl2pPr>
            <a:lvl3pPr marL="1278158" indent="0">
              <a:buNone/>
              <a:defRPr sz="1400"/>
            </a:lvl3pPr>
            <a:lvl4pPr marL="1917238" indent="0">
              <a:buNone/>
              <a:defRPr sz="1300"/>
            </a:lvl4pPr>
            <a:lvl5pPr marL="2556322" indent="0">
              <a:buNone/>
              <a:defRPr sz="1300"/>
            </a:lvl5pPr>
            <a:lvl6pPr marL="3195409" indent="0">
              <a:buNone/>
              <a:defRPr sz="1300"/>
            </a:lvl6pPr>
            <a:lvl7pPr marL="3834492" indent="0">
              <a:buNone/>
              <a:defRPr sz="1300"/>
            </a:lvl7pPr>
            <a:lvl8pPr marL="4473575" indent="0">
              <a:buNone/>
              <a:defRPr sz="1300"/>
            </a:lvl8pPr>
            <a:lvl9pPr marL="511265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769D8-6552-4460-B007-E3442A5935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F5C3D-C00C-4C16-B422-1DFB3F5244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994980" y="537845"/>
            <a:ext cx="4031615" cy="114703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95680" y="537845"/>
            <a:ext cx="11885931" cy="114703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8B25F-8F0D-46A8-BB6D-03D7FFF274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6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816" tIns="63917" rIns="127816" bIns="639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639763" y="2239964"/>
            <a:ext cx="11522076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816" tIns="63917" rIns="127816" bIns="639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9763" y="8899542"/>
            <a:ext cx="2987676" cy="511175"/>
          </a:xfrm>
          <a:prstGeom prst="rect">
            <a:avLst/>
          </a:prstGeom>
        </p:spPr>
        <p:txBody>
          <a:bodyPr vert="horz" lIns="127816" tIns="63917" rIns="127816" bIns="63917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563" y="8899542"/>
            <a:ext cx="4054476" cy="511175"/>
          </a:xfrm>
          <a:prstGeom prst="rect">
            <a:avLst/>
          </a:prstGeom>
        </p:spPr>
        <p:txBody>
          <a:bodyPr vert="horz" lIns="127816" tIns="63917" rIns="127816" bIns="63917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163" y="8899542"/>
            <a:ext cx="2987676" cy="511175"/>
          </a:xfrm>
          <a:prstGeom prst="rect">
            <a:avLst/>
          </a:prstGeom>
        </p:spPr>
        <p:txBody>
          <a:bodyPr vert="horz" lIns="127816" tIns="63917" rIns="127816" bIns="63917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AA29B7-448F-4F9F-9386-EA9559A52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ctr" defTabSz="1277679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7679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7679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7679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7679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6544" algn="ctr" defTabSz="1277679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3083" algn="ctr" defTabSz="1277679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69627" algn="ctr" defTabSz="1277679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6168" algn="ctr" defTabSz="1277679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8736" indent="-478736" algn="l" defTabSz="127767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8317" indent="-397891" algn="l" defTabSz="127767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6311" indent="-318627" algn="l" defTabSz="127767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6739" indent="-318627" algn="l" defTabSz="127767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5580" indent="-318627" algn="l" defTabSz="127767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4949" indent="-319540" algn="l" defTabSz="127815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4032" indent="-319540" algn="l" defTabSz="127815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3117" indent="-319540" algn="l" defTabSz="127815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2202" indent="-319540" algn="l" defTabSz="127815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079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158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7238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6322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5409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4492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3575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2659" algn="l" defTabSz="127815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МОНИТОРИНГА КАЧЕСТВА ДОШКОЛЬНОГО ОБРАЗОВАНИЯ РОССИЙСКОЙ ФЕДЕРАЦИИ – 2020г.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981200" y="6553200"/>
            <a:ext cx="8961120" cy="2453640"/>
          </a:xfrm>
        </p:spPr>
        <p:txBody>
          <a:bodyPr/>
          <a:lstStyle/>
          <a:p>
            <a:r>
              <a:rPr lang="ru-RU" sz="3200" b="1" dirty="0" smtClean="0"/>
              <a:t>Муниципальное бюджетное дошкольное образовательное учреждение «Детский сад №370 г.Челябинска» </a:t>
            </a:r>
            <a:endParaRPr lang="ru-RU" sz="3200" b="1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1676400"/>
            <a:ext cx="11247439" cy="6553200"/>
          </a:xfrm>
        </p:spPr>
        <p:txBody>
          <a:bodyPr/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С 2014 года </a:t>
            </a:r>
            <a:r>
              <a:rPr lang="ru-RU" sz="2800" dirty="0" smtClean="0">
                <a:solidFill>
                  <a:srgbClr val="7030A0"/>
                </a:solidFill>
              </a:rPr>
              <a:t>во всех субъектах Российской Федерации в полном  соответствии с действующими требованиями нормативных правовых актов реализуются мониторинговые мероприятия	в сфере	дошкольного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образования с использованием различных собственных и независимых разработок.</a:t>
            </a:r>
            <a:r>
              <a:rPr lang="ru-RU" sz="2800" dirty="0" smtClean="0"/>
              <a:t>	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Концепция мониторинга </a:t>
            </a:r>
            <a:r>
              <a:rPr lang="ru-RU" sz="2800" dirty="0" smtClean="0">
                <a:solidFill>
                  <a:srgbClr val="7030A0"/>
                </a:solidFill>
              </a:rPr>
              <a:t>качества дошкольного образования  Российской	Федерации формирует единую  методологическую основу федеральных, региональных и муниципальных, внутри организационных систем мониторинга  и оценки качества	дошкольного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образования, систем  независимой оценки качества дошкольного образования, задающей условия для формирования единого образовательного	пространства	Российской	Федерации.</a:t>
            </a:r>
            <a:r>
              <a:rPr lang="ru-RU" sz="2800" dirty="0" smtClean="0"/>
              <a:t>	</a:t>
            </a:r>
            <a:br>
              <a:rPr lang="ru-RU" sz="2800" dirty="0" smtClean="0"/>
            </a:b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381000"/>
            <a:ext cx="11247439" cy="8610600"/>
          </a:xfrm>
        </p:spPr>
        <p:txBody>
          <a:bodyPr/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Мониторинг,</a:t>
            </a:r>
            <a:r>
              <a:rPr lang="ru-RU" sz="2800" dirty="0" smtClean="0">
                <a:solidFill>
                  <a:srgbClr val="7030A0"/>
                </a:solidFill>
              </a:rPr>
              <a:t> реализуемый на методологической	основе	Концепции МКДО, </a:t>
            </a:r>
            <a:r>
              <a:rPr lang="ru-RU" sz="2800" b="1" dirty="0" smtClean="0">
                <a:solidFill>
                  <a:srgbClr val="7030A0"/>
                </a:solidFill>
              </a:rPr>
              <a:t>позволяет усовершенствовать </a:t>
            </a:r>
            <a:r>
              <a:rPr lang="ru-RU" sz="2800" dirty="0" smtClean="0">
                <a:solidFill>
                  <a:srgbClr val="7030A0"/>
                </a:solidFill>
              </a:rPr>
              <a:t>механизмы как внутренней, так и внешней оценки качества образования в	ДОО, </a:t>
            </a:r>
            <a:r>
              <a:rPr lang="ru-RU" sz="2800" b="1" dirty="0" smtClean="0">
                <a:solidFill>
                  <a:srgbClr val="7030A0"/>
                </a:solidFill>
              </a:rPr>
              <a:t>получить данные</a:t>
            </a:r>
            <a:r>
              <a:rPr lang="ru-RU" sz="2800" dirty="0" smtClean="0">
                <a:solidFill>
                  <a:srgbClr val="7030A0"/>
                </a:solidFill>
              </a:rPr>
              <a:t>, необходимые для развития муниципальной, региональной и федеральной системы образования, </a:t>
            </a:r>
            <a:r>
              <a:rPr lang="ru-RU" sz="2800" b="1" dirty="0" smtClean="0">
                <a:solidFill>
                  <a:srgbClr val="7030A0"/>
                </a:solidFill>
              </a:rPr>
              <a:t>повысить  </a:t>
            </a:r>
            <a:r>
              <a:rPr lang="ru-RU" sz="2800" dirty="0" smtClean="0">
                <a:solidFill>
                  <a:srgbClr val="7030A0"/>
                </a:solidFill>
              </a:rPr>
              <a:t> прозрачность ключевых аспектов современного	российского	дошкольного образования для всех заинтересованных лиц. 	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Включение </a:t>
            </a:r>
            <a:r>
              <a:rPr lang="ru-RU" sz="2800" dirty="0" smtClean="0">
                <a:solidFill>
                  <a:srgbClr val="7030A0"/>
                </a:solidFill>
              </a:rPr>
              <a:t>в мониторинг </a:t>
            </a:r>
            <a:r>
              <a:rPr lang="ru-RU" sz="2800" b="1" dirty="0" smtClean="0">
                <a:solidFill>
                  <a:srgbClr val="7030A0"/>
                </a:solidFill>
              </a:rPr>
              <a:t>областей качества</a:t>
            </a:r>
            <a:r>
              <a:rPr lang="ru-RU" sz="2800" dirty="0" smtClean="0">
                <a:solidFill>
                  <a:srgbClr val="7030A0"/>
                </a:solidFill>
              </a:rPr>
              <a:t>, связанных с присмотром и уходом за воспитанниками ДОО, а также </a:t>
            </a:r>
            <a:r>
              <a:rPr lang="ru-RU" sz="2800" b="1" dirty="0" smtClean="0">
                <a:solidFill>
                  <a:srgbClr val="7030A0"/>
                </a:solidFill>
              </a:rPr>
              <a:t>областей</a:t>
            </a:r>
            <a:r>
              <a:rPr lang="ru-RU" sz="2800" dirty="0" smtClean="0">
                <a:solidFill>
                  <a:srgbClr val="7030A0"/>
                </a:solidFill>
              </a:rPr>
              <a:t>, связанных	с </a:t>
            </a:r>
            <a:r>
              <a:rPr lang="ru-RU" sz="2800" b="1" dirty="0" smtClean="0">
                <a:solidFill>
                  <a:srgbClr val="7030A0"/>
                </a:solidFill>
              </a:rPr>
              <a:t>управлением</a:t>
            </a:r>
            <a:r>
              <a:rPr lang="ru-RU" sz="2800" dirty="0" smtClean="0">
                <a:solidFill>
                  <a:srgbClr val="7030A0"/>
                </a:solidFill>
              </a:rPr>
              <a:t>	и </a:t>
            </a:r>
            <a:r>
              <a:rPr lang="ru-RU" sz="2800" b="1" dirty="0" smtClean="0">
                <a:solidFill>
                  <a:srgbClr val="7030A0"/>
                </a:solidFill>
              </a:rPr>
              <a:t>развитием</a:t>
            </a:r>
            <a:r>
              <a:rPr lang="ru-RU" sz="2800" dirty="0" smtClean="0">
                <a:solidFill>
                  <a:srgbClr val="7030A0"/>
                </a:solidFill>
              </a:rPr>
              <a:t> ДОО, позволяет создать механизм </a:t>
            </a:r>
            <a:r>
              <a:rPr lang="ru-RU" sz="2800" b="1" dirty="0" smtClean="0">
                <a:solidFill>
                  <a:srgbClr val="7030A0"/>
                </a:solidFill>
              </a:rPr>
              <a:t>комплексной оценки деятельности ДОО</a:t>
            </a:r>
            <a:r>
              <a:rPr lang="ru-RU" sz="2800" dirty="0" smtClean="0">
                <a:solidFill>
                  <a:srgbClr val="7030A0"/>
                </a:solidFill>
              </a:rPr>
              <a:t>	и </a:t>
            </a:r>
            <a:r>
              <a:rPr lang="ru-RU" sz="2800" b="1" dirty="0" smtClean="0">
                <a:solidFill>
                  <a:srgbClr val="7030A0"/>
                </a:solidFill>
              </a:rPr>
              <a:t>собрать доказательную базу </a:t>
            </a:r>
            <a:r>
              <a:rPr lang="ru-RU" sz="2800" dirty="0" smtClean="0">
                <a:solidFill>
                  <a:srgbClr val="7030A0"/>
                </a:solidFill>
              </a:rPr>
              <a:t>для </a:t>
            </a:r>
            <a:r>
              <a:rPr lang="ru-RU" sz="2800" b="1" dirty="0" smtClean="0">
                <a:solidFill>
                  <a:srgbClr val="7030A0"/>
                </a:solidFill>
              </a:rPr>
              <a:t>совершенствования</a:t>
            </a:r>
            <a:r>
              <a:rPr lang="ru-RU" sz="2800" dirty="0" smtClean="0">
                <a:solidFill>
                  <a:srgbClr val="7030A0"/>
                </a:solidFill>
              </a:rPr>
              <a:t> российского законодательства в сфере государственной системы социального	управления	в  целом.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	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Концепция МКДО создает основу </a:t>
            </a:r>
            <a:r>
              <a:rPr lang="ru-RU" sz="2800" b="1" dirty="0" smtClean="0">
                <a:solidFill>
                  <a:srgbClr val="7030A0"/>
                </a:solidFill>
              </a:rPr>
              <a:t>для межведомственной скоординированной деятельности</a:t>
            </a:r>
            <a:r>
              <a:rPr lang="ru-RU" sz="2800" dirty="0" smtClean="0">
                <a:solidFill>
                  <a:srgbClr val="7030A0"/>
                </a:solidFill>
              </a:rPr>
              <a:t>: единые механизмы и	единые подходы, объединение показателей качества, контролируемых разными ведомствами,	в единый перечень показателей, прозрачный и доступный пониманию исполнителей образовательных услуг</a:t>
            </a:r>
            <a:r>
              <a:rPr lang="ru-RU" sz="2800" dirty="0" smtClean="0"/>
              <a:t>.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85800" y="381000"/>
            <a:ext cx="11506200" cy="7848600"/>
          </a:xfrm>
        </p:spPr>
        <p:txBody>
          <a:bodyPr/>
          <a:lstStyle/>
          <a:p>
            <a:pPr algn="just"/>
            <a:r>
              <a:rPr lang="ru-RU" sz="2800" dirty="0" smtClean="0">
                <a:solidFill>
                  <a:srgbClr val="7030A0"/>
                </a:solidFill>
              </a:rPr>
              <a:t>При </a:t>
            </a:r>
            <a:r>
              <a:rPr lang="ru-RU" sz="2800" b="1" dirty="0" smtClean="0">
                <a:solidFill>
                  <a:srgbClr val="7030A0"/>
                </a:solidFill>
              </a:rPr>
              <a:t>разработке</a:t>
            </a:r>
            <a:r>
              <a:rPr lang="ru-RU" sz="2800" dirty="0" smtClean="0">
                <a:solidFill>
                  <a:srgbClr val="7030A0"/>
                </a:solidFill>
              </a:rPr>
              <a:t> Концепции МКДО </a:t>
            </a:r>
            <a:r>
              <a:rPr lang="ru-RU" sz="2800" b="1" dirty="0" smtClean="0">
                <a:solidFill>
                  <a:srgbClr val="7030A0"/>
                </a:solidFill>
              </a:rPr>
              <a:t>учтен </a:t>
            </a:r>
            <a:r>
              <a:rPr lang="ru-RU" sz="2800" dirty="0" smtClean="0">
                <a:solidFill>
                  <a:srgbClr val="7030A0"/>
                </a:solidFill>
              </a:rPr>
              <a:t>опыт в </a:t>
            </a:r>
            <a:r>
              <a:rPr lang="ru-RU" sz="2800" b="1" dirty="0" smtClean="0">
                <a:solidFill>
                  <a:srgbClr val="7030A0"/>
                </a:solidFill>
              </a:rPr>
              <a:t>мировом образовании </a:t>
            </a:r>
            <a:r>
              <a:rPr lang="ru-RU" sz="2800" dirty="0" smtClean="0">
                <a:solidFill>
                  <a:srgbClr val="7030A0"/>
                </a:solidFill>
              </a:rPr>
              <a:t>стран, занимающих лидирующие	позиции в создании национальных систем	оценки и мониторинга	 качества дошкольного образования, а также  опыт	использования	</a:t>
            </a:r>
            <a:r>
              <a:rPr lang="ru-RU" sz="2800" b="1" dirty="0" smtClean="0">
                <a:solidFill>
                  <a:srgbClr val="7030A0"/>
                </a:solidFill>
              </a:rPr>
              <a:t>международного инструментария </a:t>
            </a:r>
            <a:r>
              <a:rPr lang="ru-RU" sz="2800" dirty="0" smtClean="0">
                <a:solidFill>
                  <a:srgbClr val="7030A0"/>
                </a:solidFill>
              </a:rPr>
              <a:t>Шкал комплексной  оценки качества  дошкольного образования ECERS-R, подходы к разработке требований к системам менеджмента качества, реализуемые в стандарте ISO 9001:2015 и других международных системах стандартизации процедур измерения качества. 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При разработке	Концепции МКДО также учтен </a:t>
            </a:r>
            <a:r>
              <a:rPr lang="ru-RU" sz="2800" b="1" dirty="0" smtClean="0">
                <a:solidFill>
                  <a:srgbClr val="7030A0"/>
                </a:solidFill>
              </a:rPr>
              <a:t>лучший отечественный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опыт измерения качества дошкольного	образования,	полученный	в 1975–2019 годах.	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	</a:t>
            </a:r>
            <a:br>
              <a:rPr lang="ru-RU" sz="2800" dirty="0" smtClean="0">
                <a:solidFill>
                  <a:srgbClr val="7030A0"/>
                </a:solidFill>
              </a:rPr>
            </a:b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2000" y="1219200"/>
            <a:ext cx="11506200" cy="716280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7030A0"/>
                </a:solidFill>
              </a:rPr>
              <a:t>Цели Концепции МКДО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/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- создание единых ориентиров </a:t>
            </a:r>
            <a:r>
              <a:rPr lang="ru-RU" sz="2000" dirty="0" smtClean="0">
                <a:solidFill>
                  <a:srgbClr val="7030A0"/>
                </a:solidFill>
              </a:rPr>
              <a:t>и надежной доказательной базы для целостной системы обеспечения и </a:t>
            </a:r>
            <a:r>
              <a:rPr lang="ru-RU" sz="2000" b="1" dirty="0" smtClean="0">
                <a:solidFill>
                  <a:srgbClr val="7030A0"/>
                </a:solidFill>
              </a:rPr>
              <a:t>постоянного совершенствования </a:t>
            </a:r>
            <a:r>
              <a:rPr lang="ru-RU" sz="2000" dirty="0" smtClean="0">
                <a:solidFill>
                  <a:srgbClr val="7030A0"/>
                </a:solidFill>
              </a:rPr>
              <a:t>качества дошкольного образования Российской Федерации </a:t>
            </a:r>
            <a:r>
              <a:rPr lang="ru-RU" sz="2000" b="1" dirty="0" smtClean="0">
                <a:solidFill>
                  <a:srgbClr val="7030A0"/>
                </a:solidFill>
              </a:rPr>
              <a:t>при сохранении вариативности и многообразия разрабатываемых и реализуемых образовательных программ, </a:t>
            </a:r>
            <a:r>
              <a:rPr lang="ru-RU" sz="2000" dirty="0" smtClean="0">
                <a:solidFill>
                  <a:srgbClr val="7030A0"/>
                </a:solidFill>
              </a:rPr>
              <a:t>определение принципов  реализации развивающего  мониторинга качества дошкольного образования; 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- </a:t>
            </a:r>
            <a:r>
              <a:rPr lang="ru-RU" sz="2000" b="1" dirty="0" smtClean="0">
                <a:solidFill>
                  <a:srgbClr val="7030A0"/>
                </a:solidFill>
              </a:rPr>
              <a:t>формирование	единой</a:t>
            </a:r>
            <a:r>
              <a:rPr lang="ru-RU" sz="2000" dirty="0" smtClean="0">
                <a:solidFill>
                  <a:srgbClr val="7030A0"/>
                </a:solidFill>
              </a:rPr>
              <a:t>	общероссийской </a:t>
            </a:r>
            <a:r>
              <a:rPr lang="ru-RU" sz="2000" b="1" dirty="0" smtClean="0">
                <a:solidFill>
                  <a:srgbClr val="7030A0"/>
                </a:solidFill>
              </a:rPr>
              <a:t>системы мониторинга качества дошкольного </a:t>
            </a:r>
            <a:r>
              <a:rPr lang="ru-RU" sz="2000" dirty="0" smtClean="0">
                <a:solidFill>
                  <a:srgbClr val="7030A0"/>
                </a:solidFill>
              </a:rPr>
              <a:t>образования Российской Федерации как основы  для формирования </a:t>
            </a:r>
            <a:r>
              <a:rPr lang="ru-RU" sz="2000" b="1" dirty="0" smtClean="0">
                <a:solidFill>
                  <a:srgbClr val="7030A0"/>
                </a:solidFill>
              </a:rPr>
              <a:t>единого образовательного пространства </a:t>
            </a:r>
            <a:r>
              <a:rPr lang="ru-RU" sz="2000" dirty="0" smtClean="0">
                <a:solidFill>
                  <a:srgbClr val="7030A0"/>
                </a:solidFill>
              </a:rPr>
              <a:t>в сфере	дошкольного образования, определение </a:t>
            </a:r>
            <a:r>
              <a:rPr lang="ru-RU" sz="2000" b="1" dirty="0" smtClean="0">
                <a:solidFill>
                  <a:srgbClr val="7030A0"/>
                </a:solidFill>
              </a:rPr>
              <a:t>единой системы показателей качества</a:t>
            </a:r>
            <a:r>
              <a:rPr lang="ru-RU" sz="2000" dirty="0" smtClean="0">
                <a:solidFill>
                  <a:srgbClr val="7030A0"/>
                </a:solidFill>
              </a:rPr>
              <a:t> образовательной деятельности для сбора, систематизации и анализа данных о текущем качестве работы </a:t>
            </a:r>
            <a:r>
              <a:rPr lang="ru-RU" sz="2000" b="1" dirty="0" smtClean="0">
                <a:solidFill>
                  <a:srgbClr val="7030A0"/>
                </a:solidFill>
              </a:rPr>
              <a:t>системы дошкольного образования  Российской Федерации на всех ее уровнях;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- </a:t>
            </a:r>
            <a:r>
              <a:rPr lang="ru-RU" sz="2000" b="1" dirty="0" smtClean="0">
                <a:solidFill>
                  <a:srgbClr val="7030A0"/>
                </a:solidFill>
              </a:rPr>
              <a:t>определение механизмов, процедур и инструментария мониторинга</a:t>
            </a:r>
            <a:r>
              <a:rPr lang="ru-RU" sz="2000" dirty="0" smtClean="0">
                <a:solidFill>
                  <a:srgbClr val="7030A0"/>
                </a:solidFill>
              </a:rPr>
              <a:t>, позволяющих обеспечить сбор, обработку, систематизацию и анализ данных мониторинга, </a:t>
            </a:r>
            <a:r>
              <a:rPr lang="ru-RU" sz="2000" b="1" dirty="0" smtClean="0">
                <a:solidFill>
                  <a:srgbClr val="7030A0"/>
                </a:solidFill>
              </a:rPr>
              <a:t>сформировать надежную основу для реализации функций контроля </a:t>
            </a:r>
            <a:r>
              <a:rPr lang="ru-RU" sz="2000" dirty="0" smtClean="0">
                <a:solidFill>
                  <a:srgbClr val="7030A0"/>
                </a:solidFill>
              </a:rPr>
              <a:t>за осуществлением образовательной деятельности в сфере дошкольного образования, </a:t>
            </a:r>
            <a:r>
              <a:rPr lang="ru-RU" sz="2000" b="1" dirty="0" smtClean="0">
                <a:solidFill>
                  <a:srgbClr val="7030A0"/>
                </a:solidFill>
              </a:rPr>
              <a:t>для принятия решений </a:t>
            </a:r>
            <a:r>
              <a:rPr lang="ru-RU" sz="2000" dirty="0" smtClean="0">
                <a:solidFill>
                  <a:srgbClr val="7030A0"/>
                </a:solidFill>
              </a:rPr>
              <a:t>в сфере образовательной политики на федеральном, региональном и муниципальном уровнях управления системой образования Российской Федерации, а также на уровне организаций, осуществляющих	образовательную деятельность в сфере дошкольного образования.</a:t>
            </a:r>
            <a:r>
              <a:rPr lang="ru-RU" sz="2000" dirty="0" smtClean="0"/>
              <a:t>	</a:t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2000" y="1219200"/>
            <a:ext cx="11506200" cy="716280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7030A0"/>
                </a:solidFill>
              </a:rPr>
              <a:t>Задачи Концепции МКДО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/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- </a:t>
            </a:r>
            <a:r>
              <a:rPr lang="ru-RU" sz="2000" dirty="0" smtClean="0">
                <a:solidFill>
                  <a:srgbClr val="7030A0"/>
                </a:solidFill>
              </a:rPr>
              <a:t>обозначить </a:t>
            </a:r>
            <a:r>
              <a:rPr lang="ru-RU" sz="2000" b="1" dirty="0" smtClean="0">
                <a:solidFill>
                  <a:srgbClr val="7030A0"/>
                </a:solidFill>
              </a:rPr>
              <a:t>принципы и подходы </a:t>
            </a:r>
            <a:r>
              <a:rPr lang="ru-RU" sz="2000" dirty="0" smtClean="0">
                <a:solidFill>
                  <a:srgbClr val="7030A0"/>
                </a:solidFill>
              </a:rPr>
              <a:t>мониторинга;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-  </a:t>
            </a:r>
            <a:r>
              <a:rPr lang="ru-RU" sz="2000" b="1" dirty="0" smtClean="0">
                <a:solidFill>
                  <a:srgbClr val="7030A0"/>
                </a:solidFill>
              </a:rPr>
              <a:t>объединить</a:t>
            </a:r>
            <a:r>
              <a:rPr lang="ru-RU" sz="2000" dirty="0" smtClean="0">
                <a:solidFill>
                  <a:srgbClr val="7030A0"/>
                </a:solidFill>
              </a:rPr>
              <a:t> усилия разных государственных служб, всех уровней управления образованием Российской Федерации по </a:t>
            </a:r>
            <a:r>
              <a:rPr lang="ru-RU" sz="2000" b="1" dirty="0" smtClean="0">
                <a:solidFill>
                  <a:srgbClr val="7030A0"/>
                </a:solidFill>
              </a:rPr>
              <a:t>совершенствованию</a:t>
            </a:r>
            <a:r>
              <a:rPr lang="ru-RU" sz="2000" dirty="0" smtClean="0">
                <a:solidFill>
                  <a:srgbClr val="7030A0"/>
                </a:solidFill>
              </a:rPr>
              <a:t> качества дошкольного образования;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создать </a:t>
            </a:r>
            <a:r>
              <a:rPr lang="ru-RU" sz="2000" b="1" dirty="0" smtClean="0">
                <a:solidFill>
                  <a:srgbClr val="7030A0"/>
                </a:solidFill>
              </a:rPr>
              <a:t>единую федеральную модель </a:t>
            </a:r>
            <a:r>
              <a:rPr lang="ru-RU" sz="2000" dirty="0" smtClean="0">
                <a:solidFill>
                  <a:srgbClr val="7030A0"/>
                </a:solidFill>
              </a:rPr>
              <a:t>мониторинга (одно окно), применимую для различных мониторинговых целей разных государственных служб, задействованных в мониторинге, контроле качества дошкольного образования Российской Федерации и надзоре за ним;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сформулировать </a:t>
            </a:r>
            <a:r>
              <a:rPr lang="ru-RU" sz="2000" b="1" dirty="0" smtClean="0">
                <a:solidFill>
                  <a:srgbClr val="7030A0"/>
                </a:solidFill>
              </a:rPr>
              <a:t>подходы</a:t>
            </a:r>
            <a:r>
              <a:rPr lang="ru-RU" sz="2000" dirty="0" smtClean="0">
                <a:solidFill>
                  <a:srgbClr val="7030A0"/>
                </a:solidFill>
              </a:rPr>
              <a:t> к </a:t>
            </a:r>
            <a:r>
              <a:rPr lang="ru-RU" sz="2000" dirty="0" err="1" smtClean="0">
                <a:solidFill>
                  <a:srgbClr val="7030A0"/>
                </a:solidFill>
              </a:rPr>
              <a:t>операционализации</a:t>
            </a:r>
            <a:r>
              <a:rPr lang="ru-RU" sz="2000" dirty="0" smtClean="0">
                <a:solidFill>
                  <a:srgbClr val="7030A0"/>
                </a:solidFill>
              </a:rPr>
              <a:t> требований ФГОС ДО и формированию системы областей и показателей качества дошкольного образования;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определить </a:t>
            </a:r>
            <a:r>
              <a:rPr lang="ru-RU" sz="2000" b="1" dirty="0" smtClean="0">
                <a:solidFill>
                  <a:srgbClr val="7030A0"/>
                </a:solidFill>
              </a:rPr>
              <a:t>области </a:t>
            </a:r>
            <a:r>
              <a:rPr lang="ru-RU" sz="2000" dirty="0" smtClean="0">
                <a:solidFill>
                  <a:srgbClr val="7030A0"/>
                </a:solidFill>
              </a:rPr>
              <a:t>качества и </a:t>
            </a:r>
            <a:r>
              <a:rPr lang="ru-RU" sz="2000" b="1" dirty="0" smtClean="0">
                <a:solidFill>
                  <a:srgbClr val="7030A0"/>
                </a:solidFill>
              </a:rPr>
              <a:t>показатели </a:t>
            </a:r>
            <a:r>
              <a:rPr lang="ru-RU" sz="2000" dirty="0" smtClean="0">
                <a:solidFill>
                  <a:srgbClr val="7030A0"/>
                </a:solidFill>
              </a:rPr>
              <a:t>качества дошкольного образования;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определить </a:t>
            </a:r>
            <a:r>
              <a:rPr lang="ru-RU" sz="2000" b="1" dirty="0" smtClean="0">
                <a:solidFill>
                  <a:srgbClr val="7030A0"/>
                </a:solidFill>
              </a:rPr>
              <a:t>объекты</a:t>
            </a:r>
            <a:r>
              <a:rPr lang="ru-RU" sz="2000" dirty="0" smtClean="0">
                <a:solidFill>
                  <a:srgbClr val="7030A0"/>
                </a:solidFill>
              </a:rPr>
              <a:t> мониторинга, описать </a:t>
            </a:r>
            <a:r>
              <a:rPr lang="ru-RU" sz="2000" b="1" dirty="0" smtClean="0">
                <a:solidFill>
                  <a:srgbClr val="7030A0"/>
                </a:solidFill>
              </a:rPr>
              <a:t>модели</a:t>
            </a:r>
            <a:r>
              <a:rPr lang="ru-RU" sz="2000" dirty="0" smtClean="0">
                <a:solidFill>
                  <a:srgbClr val="7030A0"/>
                </a:solidFill>
              </a:rPr>
              <a:t> их мониторинга;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определить </a:t>
            </a:r>
            <a:r>
              <a:rPr lang="ru-RU" sz="2000" b="1" dirty="0" smtClean="0">
                <a:solidFill>
                  <a:srgbClr val="7030A0"/>
                </a:solidFill>
              </a:rPr>
              <a:t>требования</a:t>
            </a:r>
            <a:r>
              <a:rPr lang="ru-RU" sz="2000" dirty="0" smtClean="0">
                <a:solidFill>
                  <a:srgbClr val="7030A0"/>
                </a:solidFill>
              </a:rPr>
              <a:t> к механизмам, процедурам и инструментарию мониторинга качества дошкольного образования, в том числе описать </a:t>
            </a:r>
            <a:r>
              <a:rPr lang="ru-RU" sz="2000" b="1" dirty="0" smtClean="0">
                <a:solidFill>
                  <a:srgbClr val="7030A0"/>
                </a:solidFill>
              </a:rPr>
              <a:t>методы</a:t>
            </a:r>
            <a:r>
              <a:rPr lang="ru-RU" sz="2000" dirty="0" smtClean="0">
                <a:solidFill>
                  <a:srgbClr val="7030A0"/>
                </a:solidFill>
              </a:rPr>
              <a:t> осуществления сбора информации мониторинга, отбора и обучения специалистов для реализации мониторинговых мероприятий, технического сопровождения процедур мониторинга, </a:t>
            </a:r>
            <a:r>
              <a:rPr lang="ru-RU" sz="2000" b="1" dirty="0" smtClean="0">
                <a:solidFill>
                  <a:srgbClr val="7030A0"/>
                </a:solidFill>
              </a:rPr>
              <a:t>алгоритмы </a:t>
            </a:r>
            <a:r>
              <a:rPr lang="ru-RU" sz="2000" dirty="0" smtClean="0">
                <a:solidFill>
                  <a:srgbClr val="7030A0"/>
                </a:solidFill>
              </a:rPr>
              <a:t>обработки и анализа результатов мониторинговых процедур;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описать основные мероприятия МКДО на федеральном, региональном и муниципальном уровнях;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– представить </a:t>
            </a:r>
            <a:r>
              <a:rPr lang="ru-RU" sz="2000" b="1" dirty="0" smtClean="0">
                <a:solidFill>
                  <a:srgbClr val="7030A0"/>
                </a:solidFill>
              </a:rPr>
              <a:t>модели</a:t>
            </a:r>
            <a:r>
              <a:rPr lang="ru-RU" sz="2000" dirty="0" smtClean="0">
                <a:solidFill>
                  <a:srgbClr val="7030A0"/>
                </a:solidFill>
              </a:rPr>
              <a:t> использования результатов мониторинговых процедур с указанием групп потребителей и спектра проблем, решению которых могут способствовать мониторинговые мероприятия.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2000" y="609600"/>
            <a:ext cx="11506200" cy="8382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ОБЪЕКТЫ МОНИТОРИНГА КАЧЕСТВА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ДОШКОЛЬНОГО ОБРАЗОВАНИЯ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/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1) группа организации, осуществляющей образовательную деятельность в сфере дошкольного образования;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2) организации, осуществляющие образовательную деятельность в сфере дошкольного образования в целом;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3) система управления образованием, реализуемая на уровне местного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самоуправления;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4) система государственного управления в сфере образования, реализуемая на уровне государственной власти субъектов Российской Федерации;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5) система государственного управления в сфере образования, реализуемая на федеральном уровне.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62000" y="609600"/>
            <a:ext cx="11506200" cy="8991600"/>
          </a:xfrm>
        </p:spPr>
        <p:txBody>
          <a:bodyPr/>
          <a:lstStyle/>
          <a:p>
            <a:pPr algn="l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rgbClr val="7030A0"/>
                </a:solidFill>
              </a:rPr>
              <a:t>МЕХАНИЗМЫ МОНИТОРИНГА КАЧЕСТВА ДОШКОЛЬНОГО ОБРАЗОВАНИЯ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включают: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-</a:t>
            </a:r>
            <a:r>
              <a:rPr lang="ru-RU" sz="2800" dirty="0" smtClean="0">
                <a:solidFill>
                  <a:srgbClr val="7030A0"/>
                </a:solidFill>
              </a:rPr>
              <a:t> регулярный сбор существенной, разносторонней и комплексной информации о </a:t>
            </a:r>
            <a:r>
              <a:rPr lang="ru-RU" sz="2800" b="1" dirty="0" smtClean="0">
                <a:solidFill>
                  <a:srgbClr val="7030A0"/>
                </a:solidFill>
              </a:rPr>
              <a:t>качестве </a:t>
            </a:r>
            <a:r>
              <a:rPr lang="ru-RU" sz="2800" dirty="0" smtClean="0">
                <a:solidFill>
                  <a:srgbClr val="7030A0"/>
                </a:solidFill>
              </a:rPr>
              <a:t>дошкольного образования </a:t>
            </a:r>
            <a:r>
              <a:rPr lang="ru-RU" sz="2800" b="1" dirty="0" smtClean="0">
                <a:solidFill>
                  <a:srgbClr val="7030A0"/>
                </a:solidFill>
              </a:rPr>
              <a:t>в ДОО;</a:t>
            </a:r>
            <a:r>
              <a:rPr lang="ru-RU" sz="2800" dirty="0" smtClean="0">
                <a:solidFill>
                  <a:srgbClr val="7030A0"/>
                </a:solidFill>
              </a:rPr>
              <a:t/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регулярный сбор информации о качестве работы </a:t>
            </a:r>
            <a:r>
              <a:rPr lang="ru-RU" sz="2800" b="1" dirty="0" smtClean="0">
                <a:solidFill>
                  <a:srgbClr val="7030A0"/>
                </a:solidFill>
              </a:rPr>
              <a:t>систем управления </a:t>
            </a:r>
            <a:r>
              <a:rPr lang="ru-RU" sz="2800" dirty="0" smtClean="0">
                <a:solidFill>
                  <a:srgbClr val="7030A0"/>
                </a:solidFill>
              </a:rPr>
              <a:t>образованием в сфере дошкольного образования на муниципальном, региональном и федеральном уровнях;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</a:t>
            </a:r>
            <a:r>
              <a:rPr lang="ru-RU" sz="2800" b="1" dirty="0" smtClean="0">
                <a:solidFill>
                  <a:srgbClr val="7030A0"/>
                </a:solidFill>
              </a:rPr>
              <a:t>обработку, систематизацию данных МКДО и их хранение;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качественный и количественный анализ данных, оценку качества дошкольного образования по объектам МКДО в </a:t>
            </a:r>
            <a:r>
              <a:rPr lang="ru-RU" sz="2800" b="1" dirty="0" smtClean="0">
                <a:solidFill>
                  <a:srgbClr val="7030A0"/>
                </a:solidFill>
              </a:rPr>
              <a:t>разрезе областей и показателей качества МКДО;</a:t>
            </a:r>
            <a:r>
              <a:rPr lang="ru-RU" sz="2800" dirty="0" smtClean="0">
                <a:solidFill>
                  <a:srgbClr val="7030A0"/>
                </a:solidFill>
              </a:rPr>
              <a:t/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определение возможностей и </a:t>
            </a:r>
            <a:r>
              <a:rPr lang="ru-RU" sz="2800" b="1" dirty="0" smtClean="0">
                <a:solidFill>
                  <a:srgbClr val="7030A0"/>
                </a:solidFill>
              </a:rPr>
              <a:t>рисков </a:t>
            </a:r>
            <a:r>
              <a:rPr lang="ru-RU" sz="2800" dirty="0" smtClean="0">
                <a:solidFill>
                  <a:srgbClr val="7030A0"/>
                </a:solidFill>
              </a:rPr>
              <a:t>при обеспечении требуемого ФГОС ДО качества дошкольного образования;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предоставление </a:t>
            </a:r>
            <a:r>
              <a:rPr lang="ru-RU" sz="2800" b="1" dirty="0" smtClean="0">
                <a:solidFill>
                  <a:srgbClr val="7030A0"/>
                </a:solidFill>
              </a:rPr>
              <a:t>обратной связи </a:t>
            </a:r>
            <a:r>
              <a:rPr lang="ru-RU" sz="2800" dirty="0" smtClean="0">
                <a:solidFill>
                  <a:srgbClr val="7030A0"/>
                </a:solidFill>
              </a:rPr>
              <a:t>о результатах МКДО с целью совершенствования образовательной деятельности ДОО;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предоставление </a:t>
            </a:r>
            <a:r>
              <a:rPr lang="ru-RU" sz="2800" b="1" dirty="0" smtClean="0">
                <a:solidFill>
                  <a:srgbClr val="7030A0"/>
                </a:solidFill>
              </a:rPr>
              <a:t>рекомендаций</a:t>
            </a:r>
            <a:r>
              <a:rPr lang="ru-RU" sz="2800" dirty="0" smtClean="0">
                <a:solidFill>
                  <a:srgbClr val="7030A0"/>
                </a:solidFill>
              </a:rPr>
              <a:t> всем объектам мониторинга по итогам МКДО;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– </a:t>
            </a:r>
            <a:r>
              <a:rPr lang="ru-RU" sz="2800" b="1" dirty="0" smtClean="0">
                <a:solidFill>
                  <a:srgbClr val="7030A0"/>
                </a:solidFill>
              </a:rPr>
              <a:t>информирование</a:t>
            </a:r>
            <a:r>
              <a:rPr lang="ru-RU" sz="2800" dirty="0" smtClean="0">
                <a:solidFill>
                  <a:srgbClr val="7030A0"/>
                </a:solidFill>
              </a:rPr>
              <a:t> заинтересованных лиц о результатах мониторинга качества дошкольного образования.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609600" y="609600"/>
            <a:ext cx="11506200" cy="89916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Сводный отчет по самооценки педагогов ДОУ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		  </a:t>
            </a:r>
            <a:b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			</a:t>
            </a:r>
            <a:r>
              <a:rPr lang="ru-RU" sz="2400" dirty="0" smtClean="0">
                <a:solidFill>
                  <a:srgbClr val="7030A0"/>
                </a:solidFill>
              </a:rPr>
              <a:t>Мин.	    Мак.	           Средний</a:t>
            </a: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Образовательные ориентиры     	3	      13                         8.19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Образовательная программа                    3                      20                         10.3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Содержание образовательной  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деятельности                                                 58                     79                         70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Образовательный процесс                        11                     49                         25.84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Образовательные условия                          7                      47                        25.62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Условия, получения ДО лицами с ОВЗ     0                      20                        8.35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Взаимодействие с родителями                  3                      15                        8.46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Здоровье, безопасность и повседневный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уход                                                                     9                      56                        29.53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Управление и развитие                                 4                      20                       11,13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Итого                                              58              356             195,24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609600" y="609600"/>
            <a:ext cx="11506200" cy="89916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>  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3" name="Рисунок 12"/>
          <p:cNvPicPr/>
          <p:nvPr/>
        </p:nvPicPr>
        <p:blipFill>
          <a:blip r:embed="rId4"/>
          <a:srcRect l="12663" t="17033" r="14550" b="8974"/>
          <a:stretch>
            <a:fillRect/>
          </a:stretch>
        </p:blipFill>
        <p:spPr bwMode="auto">
          <a:xfrm>
            <a:off x="838200" y="533400"/>
            <a:ext cx="10972800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609600" y="609600"/>
            <a:ext cx="11506200" cy="89916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Оценка образовательной организации в целом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		  </a:t>
            </a:r>
            <a:b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		                 </a:t>
            </a:r>
            <a:b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			</a:t>
            </a:r>
            <a:r>
              <a:rPr lang="ru-RU" sz="2400" dirty="0" smtClean="0">
                <a:solidFill>
                  <a:srgbClr val="7030A0"/>
                </a:solidFill>
              </a:rPr>
              <a:t>Внутренняя оценка	        Экспертная оценка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	       </a:t>
            </a: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Образовательные ориентиры		3		2     	 	                         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Образовательные условия    		              	2,92		2,92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Взаимодействие с родителями		4		0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 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Здоровье, безопасность и повседневный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уход                                                                    	3		2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                          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Управление и развитие     			3		2,57                             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                                       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1346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10881360" cy="2058035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</a:rPr>
              <a:t/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    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1676400" y="1676400"/>
            <a:ext cx="8961120" cy="2453640"/>
          </a:xfrm>
        </p:spPr>
        <p:txBody>
          <a:bodyPr/>
          <a:lstStyle/>
          <a:p>
            <a:r>
              <a:rPr lang="ru-RU" sz="4000" dirty="0" smtClean="0">
                <a:solidFill>
                  <a:srgbClr val="7030A0"/>
                </a:solidFill>
              </a:rPr>
              <a:t>Внутренняя оценка качества дошкольного образования в ДОО</a:t>
            </a:r>
            <a:endParaRPr lang="ru-RU" sz="4000" dirty="0">
              <a:solidFill>
                <a:srgbClr val="7030A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219200" y="4191000"/>
          <a:ext cx="10896600" cy="2667000"/>
        </p:xfrm>
        <a:graphic>
          <a:graphicData uri="http://schemas.openxmlformats.org/drawingml/2006/table">
            <a:tbl>
              <a:tblPr/>
              <a:tblGrid>
                <a:gridCol w="2724150"/>
                <a:gridCol w="2724150"/>
                <a:gridCol w="2724150"/>
                <a:gridCol w="2724150"/>
              </a:tblGrid>
              <a:tr h="889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Организация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МБДОУ ДС № 370 Г. ЧЕЛЯБИНСКА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90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Итоговые баллы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мин.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макс.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сред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889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ru-RU" sz="200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5.0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2.8</a:t>
                      </a:r>
                      <a:endParaRPr lang="ru-RU" sz="20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658" marR="78658" marT="78658" marB="78658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"/>
            <a:ext cx="12801599" cy="101346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10881360" cy="990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Области качества: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457200" y="1371600"/>
            <a:ext cx="11658600" cy="8229600"/>
          </a:xfrm>
        </p:spPr>
        <p:txBody>
          <a:bodyPr/>
          <a:lstStyle/>
          <a:p>
            <a:r>
              <a:rPr lang="ru-RU" sz="1800" b="1" dirty="0" smtClean="0">
                <a:solidFill>
                  <a:srgbClr val="7030A0"/>
                </a:solidFill>
              </a:rPr>
              <a:t>1.Образовательные ориентиры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Совершенствование образовательной деятельности. Анализ реализации принципов. Продолжить работу по  проведению педагогической диагностики с использованием </a:t>
            </a:r>
            <a:r>
              <a:rPr lang="ru-RU" sz="1600" dirty="0" err="1" smtClean="0">
                <a:solidFill>
                  <a:srgbClr val="7030A0"/>
                </a:solidFill>
              </a:rPr>
              <a:t>ИТ-решения</a:t>
            </a:r>
            <a:r>
              <a:rPr lang="ru-RU" sz="1600" dirty="0" smtClean="0">
                <a:solidFill>
                  <a:srgbClr val="7030A0"/>
                </a:solidFill>
              </a:rPr>
              <a:t>. Привлекать родителей и другие заинтересованные стороны с целью более глубокого изучения процессов развития ребенка.</a:t>
            </a:r>
          </a:p>
          <a:p>
            <a:r>
              <a:rPr lang="ru-RU" sz="1800" b="1" dirty="0" smtClean="0">
                <a:solidFill>
                  <a:srgbClr val="7030A0"/>
                </a:solidFill>
              </a:rPr>
              <a:t>2.«Образовательная программа»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Педагогам  продолжать адаптировать реализуемую ОД с учетом потребностей, способностей,  интересов и инициативы воспитанников, с опорой на результаты анализа текущей деятельности.</a:t>
            </a:r>
            <a:endParaRPr lang="ru-RU" sz="1800" b="1" u="sng" dirty="0" smtClean="0">
              <a:solidFill>
                <a:srgbClr val="7030A0"/>
              </a:solidFill>
            </a:endParaRPr>
          </a:p>
          <a:p>
            <a:r>
              <a:rPr lang="ru-RU" sz="1800" b="1" dirty="0" smtClean="0">
                <a:solidFill>
                  <a:srgbClr val="7030A0"/>
                </a:solidFill>
              </a:rPr>
              <a:t>3.Образовательный  процесс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Продолжить работу над созданием пространства и его оснащением для реализации воспитанниками различных видов деятельности. Поддерживать стремление детей к самостоятельной и совместной деятельности. Использовать в работе различные приемы и техники реализации собственных идей детей. Внедрять цифровые технологии для реализации детских инициатив, проектов, замыслов.</a:t>
            </a:r>
          </a:p>
          <a:p>
            <a:r>
              <a:rPr lang="ru-RU" sz="1800" b="1" dirty="0" smtClean="0">
                <a:solidFill>
                  <a:srgbClr val="7030A0"/>
                </a:solidFill>
              </a:rPr>
              <a:t>4. Образовательные условия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Повысить уровень </a:t>
            </a:r>
            <a:r>
              <a:rPr lang="ru-RU" sz="1600" dirty="0" err="1" smtClean="0">
                <a:solidFill>
                  <a:srgbClr val="7030A0"/>
                </a:solidFill>
              </a:rPr>
              <a:t>сформированности</a:t>
            </a:r>
            <a:r>
              <a:rPr lang="ru-RU" sz="1600" dirty="0" smtClean="0">
                <a:solidFill>
                  <a:srgbClr val="7030A0"/>
                </a:solidFill>
              </a:rPr>
              <a:t> мотивационно - профессиональной компетентности педагогов ДОУ. Расширение возможности и потребности педагогов в повышении своей профессиональной компетентности за счет использования разных форм повышения квалификации.   Продолжить  разработку и анализ выполнения персонифицированных программ повышения квалификации педагогов,   внедрение ИКТ в образовательный процесс, использование интерактивных форм обучения детей, современных компьютерных технологий, как в работе с детьми, так и в процессе самообразования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r>
              <a:rPr lang="ru-RU" sz="1800" dirty="0" smtClean="0"/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Доработать модель развивающей предметно-пространственной среды МДОУ в части пополнения   исследовательской и самостоятельной деятельности детей, материалами в игровой, двигательной, познавательной и исследовательской деятельности, не используются возможности изменений развивающей среды в зависимости от меняющихся интересов и возможностей детей, не достаточно материала для возможности </a:t>
            </a:r>
            <a:r>
              <a:rPr lang="ru-RU" sz="1600" dirty="0" err="1" smtClean="0">
                <a:solidFill>
                  <a:srgbClr val="7030A0"/>
                </a:solidFill>
              </a:rPr>
              <a:t>самовыражаться</a:t>
            </a:r>
            <a:r>
              <a:rPr lang="ru-RU" sz="1600" dirty="0" smtClean="0">
                <a:solidFill>
                  <a:srgbClr val="7030A0"/>
                </a:solidFill>
              </a:rPr>
              <a:t> и т.д. С целью максимальной реализацией образовательного потенциала пространства ДОУ , в том числе и территории дошкольного учреждения,  для развития детей дошкольного возраста в соответствии с особенностями каждого возрастного этапа, охраны и укрепления их здоровья, учёта особенностей и коррекции недостатков их развития, работа по данному направлению будет продолжена.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Продолжать работу по созданию информационного обеспечения педагогов.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pPr lvl="0" algn="l"/>
            <a:endParaRPr lang="ru-RU" sz="18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5156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10881360" cy="990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Области качества: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11887200" cy="8382000"/>
          </a:xfrm>
        </p:spPr>
        <p:txBody>
          <a:bodyPr/>
          <a:lstStyle/>
          <a:p>
            <a:r>
              <a:rPr lang="ru-RU" sz="1800" b="1" dirty="0" smtClean="0"/>
              <a:t> </a:t>
            </a:r>
            <a:r>
              <a:rPr lang="ru-RU" sz="1800" b="1" dirty="0" smtClean="0">
                <a:solidFill>
                  <a:srgbClr val="7030A0"/>
                </a:solidFill>
              </a:rPr>
              <a:t>5.Содержание образовательной деятельности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Продолжить работу по оснащению предметно-пространственной среды для реализации области социально-коммуникативного развитие.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Пополнить среду  широким кругом разнообразных материалов, позволяющих  на разных уровнях изучать новые понятия, явления. Предоставлять детям  широкие возможности для игры воображения: эксперименты с песком, игры с глиной, моделирование из конструктора и др.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Создание насыщенной языковой среды. Использовать различные формы по реализации речевого развития детей. Создание обогащенной образовательной среды  для эстетического развития.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Коррекционную работу следует направлять на развитие общей, мелкой ручной и артикуляционной моторики, координации движений, чувства ритма, пространственных представлений, функции равновесия, положительных </a:t>
            </a:r>
            <a:r>
              <a:rPr lang="ru-RU" sz="1600" dirty="0" err="1" smtClean="0">
                <a:solidFill>
                  <a:srgbClr val="7030A0"/>
                </a:solidFill>
              </a:rPr>
              <a:t>психоэмоциональных</a:t>
            </a:r>
            <a:r>
              <a:rPr lang="ru-RU" sz="1600" dirty="0" smtClean="0">
                <a:solidFill>
                  <a:srgbClr val="7030A0"/>
                </a:solidFill>
              </a:rPr>
              <a:t> состояний. Необходимо использовать системный подход к применению разнообразных форм, средств физического воспитания, способов дозирования нагрузок, индивидуальный и дифференцированный подходы.</a:t>
            </a: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r>
              <a:rPr lang="ru-RU" sz="1800" b="1" dirty="0" smtClean="0">
                <a:solidFill>
                  <a:srgbClr val="7030A0"/>
                </a:solidFill>
              </a:rPr>
              <a:t>6.Здоровье, безопасность и повседневный уход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-В плане улучшения медицинского обеспечения (обслуживания) и лечебно-профилактической работы -  разработать систему профилактической и лечебно-оздоровительной работы в условиях дошкольного образовательного учреждения,  с учетом коррекционной направленности. В группах создать  благоприятную обстановку, учитывающую потребности и особенности каждого ребёнка, обеспечивающую одинаковые требования к организации жизнедеятельности ребенка дома и в детском саду для получения более эффективного результата оздоровления. Разработать комплексы восстановительного лечения в общей  системе лечебно-педагогических и коррекционных мероприятий.  </a:t>
            </a:r>
          </a:p>
          <a:p>
            <a:pPr algn="l"/>
            <a:r>
              <a:rPr lang="ru-RU" sz="1600" dirty="0" smtClean="0">
                <a:solidFill>
                  <a:srgbClr val="7030A0"/>
                </a:solidFill>
              </a:rPr>
              <a:t>- Внедрение  современных образовательных технологий по здоровому образу жизни воспитанников и овладение  </a:t>
            </a:r>
            <a:r>
              <a:rPr lang="ru-RU" sz="1600" dirty="0" err="1" smtClean="0">
                <a:solidFill>
                  <a:srgbClr val="7030A0"/>
                </a:solidFill>
              </a:rPr>
              <a:t>здоровьесберегащими</a:t>
            </a:r>
            <a:r>
              <a:rPr lang="ru-RU" sz="1600" dirty="0" smtClean="0">
                <a:solidFill>
                  <a:srgbClr val="7030A0"/>
                </a:solidFill>
              </a:rPr>
              <a:t>    технологиями.                                                                                                                                                                                                                                            -Повышение профессионального уровня педагогов  способствовало участие в методических мероприятиях различного уровня.  </a:t>
            </a: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-Изменение в ДОУ коррекционно-развивающей и </a:t>
            </a:r>
            <a:r>
              <a:rPr lang="ru-RU" sz="1600" dirty="0" err="1" smtClean="0">
                <a:solidFill>
                  <a:srgbClr val="7030A0"/>
                </a:solidFill>
              </a:rPr>
              <a:t>здоровьесберегающей</a:t>
            </a:r>
            <a:r>
              <a:rPr lang="ru-RU" sz="1600" dirty="0" smtClean="0">
                <a:solidFill>
                  <a:srgbClr val="7030A0"/>
                </a:solidFill>
              </a:rPr>
              <a:t>  образовательной среды, условий для компенсации имеющихся отклонений в развитии детей, сохранения и укрепления здоровья детей, физического и психического развития, коррекции нарушений развития. Продолжить работу по обеспечению безопасности ДОУ.</a:t>
            </a:r>
          </a:p>
          <a:p>
            <a:r>
              <a:rPr lang="ru-RU" sz="1800" dirty="0" smtClean="0">
                <a:solidFill>
                  <a:srgbClr val="7030A0"/>
                </a:solidFill>
              </a:rPr>
              <a:t> 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pPr lvl="0" algn="l"/>
            <a:endParaRPr lang="ru-RU" sz="18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01599" cy="105156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10881360" cy="990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Области качества: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11887200" cy="8382000"/>
          </a:xfrm>
        </p:spPr>
        <p:txBody>
          <a:bodyPr/>
          <a:lstStyle/>
          <a:p>
            <a:r>
              <a:rPr lang="ru-RU" sz="1800" dirty="0" smtClean="0"/>
              <a:t> </a:t>
            </a:r>
            <a:endParaRPr lang="ru-RU" sz="1600" dirty="0" smtClean="0">
              <a:solidFill>
                <a:srgbClr val="7030A0"/>
              </a:solidFill>
            </a:endParaRPr>
          </a:p>
          <a:p>
            <a:r>
              <a:rPr lang="ru-RU" sz="1800" b="1" dirty="0" smtClean="0">
                <a:solidFill>
                  <a:srgbClr val="7030A0"/>
                </a:solidFill>
              </a:rPr>
              <a:t>7.Управление и развитие</a:t>
            </a:r>
            <a:r>
              <a:rPr lang="ru-RU" sz="1800" dirty="0" smtClean="0">
                <a:solidFill>
                  <a:srgbClr val="7030A0"/>
                </a:solidFill>
              </a:rPr>
              <a:t> </a:t>
            </a:r>
          </a:p>
          <a:p>
            <a:pPr algn="l"/>
            <a:r>
              <a:rPr lang="ru-RU" sz="18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r>
              <a:rPr lang="ru-RU" sz="1800" dirty="0" smtClean="0">
                <a:solidFill>
                  <a:srgbClr val="7030A0"/>
                </a:solidFill>
              </a:rPr>
              <a:t>- Повысить уровень </a:t>
            </a:r>
            <a:r>
              <a:rPr lang="ru-RU" sz="1600" dirty="0" err="1" smtClean="0">
                <a:solidFill>
                  <a:srgbClr val="7030A0"/>
                </a:solidFill>
              </a:rPr>
              <a:t>ИКТ-компетентности</a:t>
            </a:r>
            <a:r>
              <a:rPr lang="ru-RU" sz="1600" dirty="0" smtClean="0">
                <a:solidFill>
                  <a:srgbClr val="7030A0"/>
                </a:solidFill>
              </a:rPr>
              <a:t>, необходимый   для планирования, реализации и оценки образовательной работы с детьми раннего и дошкольного возраста;</a:t>
            </a: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- Продолжать создание оптимально   психолого-педагогических условий в развивающей предметно-пространственной среде  для успешной реализации основной и адаптированной образовательных  программ дошкольного образования МДОУ, а также территории МДОУ;</a:t>
            </a: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-Расширения спектра услуг в системе дополнительного образования, позволяющего детям (в том числе детям с  ОВЗ) развить свой потенциал в познавательной, творческой, организационной, поисковой   видах деятельности, навыки социализации.</a:t>
            </a: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-Создание единого образовательного пространства  педагогами и родителями  по  созданию в МДОУ коррекционно-развивающей и </a:t>
            </a:r>
            <a:r>
              <a:rPr lang="ru-RU" sz="1600" dirty="0" err="1" smtClean="0">
                <a:solidFill>
                  <a:srgbClr val="7030A0"/>
                </a:solidFill>
              </a:rPr>
              <a:t>здоровьесберегающей</a:t>
            </a:r>
            <a:r>
              <a:rPr lang="ru-RU" sz="1600" dirty="0" smtClean="0">
                <a:solidFill>
                  <a:srgbClr val="7030A0"/>
                </a:solidFill>
              </a:rPr>
              <a:t>  образовательной среды, условий для компенсации имеющихся отклонений в развитии детей, сохранения и укрепления здоровья детей.  </a:t>
            </a: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r>
              <a:rPr lang="ru-RU" sz="1800" b="1" dirty="0" smtClean="0">
                <a:solidFill>
                  <a:srgbClr val="7030A0"/>
                </a:solidFill>
              </a:rPr>
              <a:t>8. Условия получения дошкольного образования лицами с ОВЗ и инвалидами</a:t>
            </a:r>
          </a:p>
          <a:p>
            <a:pPr algn="just"/>
            <a:r>
              <a:rPr lang="ru-RU" sz="1600" u="sng" dirty="0" smtClean="0">
                <a:solidFill>
                  <a:srgbClr val="7030A0"/>
                </a:solidFill>
              </a:rPr>
              <a:t>Предложения по развитию</a:t>
            </a:r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Требует решение вопрос организации качественного образовательного процесса с детьми-инвалидами (РАС), с открытием групп комбинированной направленности для детей с тяжелыми нарушениями речи, повышение профессионального уровня педагогов, взаимодействие с родителями (законными представителями) данной категории воспитанников</a:t>
            </a:r>
            <a:r>
              <a:rPr lang="ru-RU" sz="1600" b="1" dirty="0" smtClean="0">
                <a:solidFill>
                  <a:srgbClr val="7030A0"/>
                </a:solidFill>
              </a:rPr>
              <a:t> </a:t>
            </a:r>
          </a:p>
          <a:p>
            <a:endParaRPr lang="ru-RU" sz="1600" b="1" dirty="0" smtClean="0">
              <a:solidFill>
                <a:srgbClr val="7030A0"/>
              </a:solidFill>
            </a:endParaRPr>
          </a:p>
          <a:p>
            <a:r>
              <a:rPr lang="ru-RU" sz="1800" b="1" dirty="0" smtClean="0">
                <a:solidFill>
                  <a:srgbClr val="7030A0"/>
                </a:solidFill>
              </a:rPr>
              <a:t>9.Взаимодействие с родителями</a:t>
            </a:r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Использовать в работе с родителями разнообразные формы работы, учитывая пожелания родителей.</a:t>
            </a:r>
          </a:p>
          <a:p>
            <a:r>
              <a:rPr lang="ru-RU" sz="1600" b="1" u="sng" dirty="0" smtClean="0"/>
              <a:t> </a:t>
            </a:r>
            <a:endParaRPr lang="ru-RU" sz="1600" dirty="0" smtClean="0"/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pPr lvl="0" algn="l"/>
            <a:endParaRPr lang="ru-RU" sz="18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3403" y="990601"/>
            <a:ext cx="11628438" cy="61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831" tIns="63924" rIns="127831" bIns="63924" anchor="ctr"/>
          <a:lstStyle/>
          <a:p>
            <a:pPr algn="ctr" defTabSz="1277679"/>
            <a:r>
              <a:rPr lang="ru-RU" sz="4800" b="1" dirty="0">
                <a:solidFill>
                  <a:schemeClr val="tx2"/>
                </a:solidFill>
              </a:rPr>
              <a:t/>
            </a:r>
            <a:br>
              <a:rPr lang="ru-RU" sz="4800" b="1" dirty="0">
                <a:solidFill>
                  <a:schemeClr val="tx2"/>
                </a:solidFill>
              </a:rPr>
            </a:b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88" y="228600"/>
            <a:ext cx="11325490" cy="1785082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pPr algn="ctr" defTabSz="1277679" eaLnBrk="0" hangingPunct="0">
              <a:defRPr/>
            </a:pPr>
            <a:endParaRPr lang="ru-RU" sz="1800" b="1" dirty="0" smtClean="0"/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ДОШКОЛЬНОЕ ОБРАЗОВАТЕЛЬНОЕ УЧРЕЖДЕНИЕ </a:t>
            </a:r>
          </a:p>
          <a:p>
            <a:pPr algn="ctr" defTabSz="1277679" eaLnBrk="0" hangingPunct="0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ДЕТСКИЙ САД  № 370  г. ЧЕЛЯБИНСКА </a:t>
            </a:r>
          </a:p>
          <a:p>
            <a:pPr algn="ctr" defTabSz="1277679" eaLnBrk="0" hangingPunct="0">
              <a:defRPr/>
            </a:pPr>
            <a:r>
              <a:rPr lang="ru-RU" sz="2400" b="1" dirty="0" smtClean="0"/>
              <a:t> 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7772402"/>
            <a:ext cx="6679945" cy="769419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1371600"/>
            <a:ext cx="10744200" cy="14185503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Повестка дня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1.Итоги деятельности за 2019-2020 учебный год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утверждение педагогическим коллективом   плана работы ДОУ  на 2020-2021  учебный год.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Обсуждение и принятие  нормативных документов регламентирующих организацию и проведение педагогической работы:</a:t>
            </a:r>
            <a:endParaRPr lang="ru-RU" sz="2400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учебного плана;</a:t>
            </a:r>
          </a:p>
          <a:p>
            <a:pPr>
              <a:buFontTx/>
              <a:buChar char="-"/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 программ ООП ДОУ; АООП ДОУ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рабочих программ; 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графика проведения праздников и развлечений;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тематики родительских собраний;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тем   самообразования;</a:t>
            </a:r>
          </a:p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  <a:cs typeface="Times New Roman" pitchFamily="18" charset="0"/>
              </a:rPr>
              <a:t>-  состава творческой группы и т.д.  </a:t>
            </a:r>
            <a:r>
              <a:rPr lang="ru-RU" altLang="ru-RU" sz="2400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i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4.Аттестация  и повышение квалификации педагогов в 2020-2021 </a:t>
            </a:r>
            <a:r>
              <a:rPr lang="ru-RU" altLang="ru-RU" sz="2400" b="1" dirty="0" err="1" smtClean="0">
                <a:solidFill>
                  <a:srgbClr val="7030A0"/>
                </a:solidFill>
                <a:cs typeface="Times New Roman" pitchFamily="18" charset="0"/>
              </a:rPr>
              <a:t>уч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. году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5.Принятие локальных актов (новых или внесение изменений)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 Августовская конференция работников образования города Челябинска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7.Разное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6.</a:t>
            </a:r>
            <a:r>
              <a:rPr lang="ru-RU" altLang="ru-RU" sz="2400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Выработка и обсуждение проекта  решения педсовета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A5B592"/>
              </a:buClr>
              <a:buFont typeface="Wingdings 2" pitchFamily="18" charset="2"/>
              <a:buNone/>
              <a:defRPr/>
            </a:pPr>
            <a:endParaRPr lang="ru-RU" alt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4800" b="1" dirty="0" smtClean="0">
              <a:solidFill>
                <a:srgbClr val="7030A0"/>
              </a:solidFill>
            </a:endParaRPr>
          </a:p>
          <a:p>
            <a:endParaRPr lang="ru-RU" sz="4800" dirty="0" smtClean="0">
              <a:solidFill>
                <a:srgbClr val="7030A0"/>
              </a:solidFill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endParaRPr lang="ru-RU" sz="60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defTabSz="1277679" eaLnBrk="0" hangingPunct="0">
              <a:defRPr/>
            </a:pPr>
            <a:r>
              <a:rPr lang="ru-RU" sz="44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Users\Mimi\Desktop\МКД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801599" cy="105156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0" y="304800"/>
            <a:ext cx="10880725" cy="9906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4294967295"/>
          </p:nvPr>
        </p:nvSpPr>
        <p:spPr>
          <a:xfrm>
            <a:off x="0" y="1219200"/>
            <a:ext cx="11887200" cy="8382000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 </a:t>
            </a:r>
            <a:r>
              <a:rPr lang="ru-RU" sz="1600" b="1" u="sng" dirty="0" smtClean="0"/>
              <a:t> </a:t>
            </a:r>
            <a:endParaRPr lang="ru-RU" sz="1600" dirty="0" smtClean="0"/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600" dirty="0" smtClean="0"/>
          </a:p>
          <a:p>
            <a:pPr algn="just">
              <a:buNone/>
            </a:pPr>
            <a:r>
              <a:rPr lang="ru-RU" sz="1600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pPr algn="just"/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endParaRPr lang="ru-RU" sz="1800" dirty="0" smtClean="0">
              <a:solidFill>
                <a:srgbClr val="7030A0"/>
              </a:solidFill>
            </a:endParaRPr>
          </a:p>
          <a:p>
            <a:pPr lvl="0" algn="l"/>
            <a:endParaRPr lang="ru-RU" sz="1800" dirty="0" smtClean="0"/>
          </a:p>
          <a:p>
            <a:pPr algn="l"/>
            <a:endParaRPr lang="ru-RU" dirty="0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3200400" y="457200"/>
          <a:ext cx="6553199" cy="8872369"/>
        </p:xfrm>
        <a:graphic>
          <a:graphicData uri="http://schemas.openxmlformats.org/presentationml/2006/ole">
            <p:oleObj spid="_x0000_s1026" name="Acrobat Document" r:id="rId5" imgW="5667126" imgH="8019694" progId="AcroExch.Document.7">
              <p:embed/>
            </p:oleObj>
          </a:graphicData>
        </a:graphic>
      </p:graphicFrame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8511</TotalTime>
  <Words>2739</Words>
  <Application>Microsoft Office PowerPoint</Application>
  <PresentationFormat>A3 (297x420 мм)</PresentationFormat>
  <Paragraphs>638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Acrobat Document</vt:lpstr>
      <vt:lpstr>МОНИТОРИНГА КАЧЕСТВА ДОШКОЛЬНОГО ОБРАЗОВАНИЯ РОССИЙСКОЙ ФЕДЕРАЦИИ – 2020г.</vt:lpstr>
      <vt:lpstr>С 2014 года во всех субъектах Российской Федерации в полном  соответствии с действующими требованиями нормативных правовых актов реализуются мониторинговые мероприятия в сфере дошкольного образования с использованием различных собственных и независимых разработок.    Концепция мониторинга качества дошкольного образования  Российской Федерации формирует единую  методологическую основу федеральных, региональных и муниципальных, внутри организационных систем мониторинга  и оценки качества дошкольного образования, систем  независимой оценки качества дошкольного образования, задающей условия для формирования единого образовательного пространства Российской Федерации.  </vt:lpstr>
      <vt:lpstr>Мониторинг, реализуемый на методологической основе Концепции МКДО, позволяет усовершенствовать механизмы как внутренней, так и внешней оценки качества образования в ДОО, получить данные, необходимые для развития муниципальной, региональной и федеральной системы образования, повысить   прозрачность ключевых аспектов современного российского дошкольного образования для всех заинтересованных лиц.     Включение в мониторинг областей качества, связанных с присмотром и уходом за воспитанниками ДОО, а также областей, связанных с управлением и развитием ДОО, позволяет создать механизм комплексной оценки деятельности ДОО и собрать доказательную базу для совершенствования российского законодательства в сфере государственной системы социального управления в  целом.   Концепция МКДО создает основу для межведомственной скоординированной деятельности: единые механизмы и единые подходы, объединение показателей качества, контролируемых разными ведомствами, в единый перечень показателей, прозрачный и доступный пониманию исполнителей образовательных услуг.</vt:lpstr>
      <vt:lpstr>При разработке Концепции МКДО учтен опыт в мировом образовании стран, занимающих лидирующие позиции в создании национальных систем оценки и мониторинга  качества дошкольного образования, а также  опыт использования международного инструментария Шкал комплексной  оценки качества  дошкольного образования ECERS-R, подходы к разработке требований к системам менеджмента качества, реализуемые в стандарте ISO 9001:2015 и других международных системах стандартизации процедур измерения качества.  При разработке Концепции МКДО также учтен лучший отечественный опыт измерения качества дошкольного образования, полученный в 1975–2019 годах.    </vt:lpstr>
      <vt:lpstr>Цели Концепции МКДО   - создание единых ориентиров и надежной доказательной базы для целостной системы обеспечения и постоянного совершенствования качества дошкольного образования Российской Федерации при сохранении вариативности и многообразия разрабатываемых и реализуемых образовательных программ, определение принципов  реализации развивающего  мониторинга качества дошкольного образования;   - формирование единой общероссийской системы мониторинга качества дошкольного образования Российской Федерации как основы  для формирования единого образовательного пространства в сфере дошкольного образования, определение единой системы показателей качества образовательной деятельности для сбора, систематизации и анализа данных о текущем качестве работы системы дошкольного образования  Российской Федерации на всех ее уровнях;   - определение механизмов, процедур и инструментария мониторинга, позволяющих обеспечить сбор, обработку, систематизацию и анализ данных мониторинга, сформировать надежную основу для реализации функций контроля за осуществлением образовательной деятельности в сфере дошкольного образования, для принятия решений в сфере образовательной политики на федеральном, региональном и муниципальном уровнях управления системой образования Российской Федерации, а также на уровне организаций, осуществляющих образовательную деятельность в сфере дошкольного образования.  </vt:lpstr>
      <vt:lpstr>Задачи Концепции МКДО  - обозначить принципы и подходы мониторинга; -  объединить усилия разных государственных служб, всех уровней управления образованием Российской Федерации по совершенствованию качества дошкольного образования; – создать единую федеральную модель мониторинга (одно окно), применимую для различных мониторинговых целей разных государственных служб, задействованных в мониторинге, контроле качества дошкольного образования Российской Федерации и надзоре за ним; – сформулировать подходы к операционализации требований ФГОС ДО и формированию системы областей и показателей качества дошкольного образования; – определить области качества и показатели качества дошкольного образования; – определить объекты мониторинга, описать модели их мониторинга; – определить требования к механизмам, процедурам и инструментарию мониторинга качества дошкольного образования, в том числе описать методы осуществления сбора информации мониторинга, отбора и обучения специалистов для реализации мониторинговых мероприятий, технического сопровождения процедур мониторинга, алгоритмы обработки и анализа результатов мониторинговых процедур; – описать основные мероприятия МКДО на федеральном, региональном и муниципальном уровнях; – представить модели использования результатов мониторинговых процедур с указанием групп потребителей и спектра проблем, решению которых могут способствовать мониторинговые мероприятия.   </vt:lpstr>
      <vt:lpstr>ОБЪЕКТЫ МОНИТОРИНГА КАЧЕСТВА ДОШКОЛЬНОГО ОБРАЗОВАНИЯ  1) группа организации, осуществляющей образовательную деятельность в сфере дошкольного образования; 2) организации, осуществляющие образовательную деятельность в сфере дошкольного образования в целом; 3) система управления образованием, реализуемая на уровне местного самоуправления; 4) система государственного управления в сфере образования, реализуемая на уровне государственной власти субъектов Российской Федерации; 5) система государственного управления в сфере образования, реализуемая на федеральном уровне.    </vt:lpstr>
      <vt:lpstr> МЕХАНИЗМЫ МОНИТОРИНГА КАЧЕСТВА ДОШКОЛЬНОГО ОБРАЗОВАНИЯ включают: - регулярный сбор существенной, разносторонней и комплексной информации о качестве дошкольного образования в ДОО; – регулярный сбор информации о качестве работы систем управления образованием в сфере дошкольного образования на муниципальном, региональном и федеральном уровнях; – обработку, систематизацию данных МКДО и их хранение; – качественный и количественный анализ данных, оценку качества дошкольного образования по объектам МКДО в разрезе областей и показателей качества МКДО; – определение возможностей и рисков при обеспечении требуемого ФГОС ДО качества дошкольного образования; – предоставление обратной связи о результатах МКДО с целью совершенствования образовательной деятельности ДОО; – предоставление рекомендаций всем объектам мониторинга по итогам МКДО; – информирование заинтересованных лиц о результатах мониторинга качества дошкольного образования.    </vt:lpstr>
      <vt:lpstr>               Сводный отчет по самооценки педагогов ДОУ           Мин.     Мак.            Средний Образовательные ориентиры      3       13                         8.19 Образовательная программа                    3                      20                         10.3 Содержание образовательной   деятельности                                                 58                     79                         70 Образовательный процесс                        11                     49                         25.84 Образовательные условия                          7                      47                        25.62 Условия, получения ДО лицами с ОВЗ     0                      20                        8.35 Взаимодействие с родителями                  3                      15                        8.46 Здоровье, безопасность и повседневный уход                                                                     9                      56                        29.53 Управление и развитие                                 4                      20                       11,13  Итого                                              58              356             195,24                                    </vt:lpstr>
      <vt:lpstr>                                                 </vt:lpstr>
      <vt:lpstr>               Оценка образовательной организации в целом                                Внутренняя оценка         Экспертная оценка           Образовательные ориентиры  3  2                                  Образовательные условия                     2,92  2,92  Взаимодействие с родителями  4  0   Здоровье, безопасность и повседневный уход                                                                     3  2                            Управление и развитие        3  2,57                                                                                                          </vt:lpstr>
      <vt:lpstr>                                                    </vt:lpstr>
      <vt:lpstr>Области качества:</vt:lpstr>
      <vt:lpstr>Области качества:</vt:lpstr>
      <vt:lpstr>Области качества: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Mimi</cp:lastModifiedBy>
  <cp:revision>1110</cp:revision>
  <cp:lastPrinted>1601-01-01T00:00:00Z</cp:lastPrinted>
  <dcterms:created xsi:type="dcterms:W3CDTF">1601-01-01T00:00:00Z</dcterms:created>
  <dcterms:modified xsi:type="dcterms:W3CDTF">2021-04-07T08:26:57Z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